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2" r:id="rId1"/>
    <p:sldMasterId id="2147483703" r:id="rId2"/>
  </p:sldMasterIdLst>
  <p:notesMasterIdLst>
    <p:notesMasterId r:id="rId10"/>
  </p:notesMasterIdLst>
  <p:sldIdLst>
    <p:sldId id="325" r:id="rId3"/>
    <p:sldId id="364" r:id="rId4"/>
    <p:sldId id="326" r:id="rId5"/>
    <p:sldId id="339" r:id="rId6"/>
    <p:sldId id="349" r:id="rId7"/>
    <p:sldId id="352" r:id="rId8"/>
    <p:sldId id="363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oppins" pitchFamily="2" charset="77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elyn Schmidtberg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B5B79A-30E2-4DBF-92AC-53661D80D3CA}">
  <a:tblStyle styleId="{DBB5B79A-30E2-4DBF-92AC-53661D80D3C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3B434A1-6B90-477F-8A13-5DAEB1B6DE80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B8184C5-89D9-4E3A-B3BE-B765824BA270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006BF2D-20CA-44DE-A442-ADB33B1562D8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92"/>
    <p:restoredTop sz="94663"/>
  </p:normalViewPr>
  <p:slideViewPr>
    <p:cSldViewPr snapToGrid="0">
      <p:cViewPr varScale="1">
        <p:scale>
          <a:sx n="128" d="100"/>
          <a:sy n="128" d="100"/>
        </p:scale>
        <p:origin x="168" y="3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36a804842_2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3" name="Google Shape;513;g836a804842_2_2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888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36a804842_2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3" name="Google Shape;513;g836a804842_2_2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8530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36a804842_2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3" name="Google Shape;513;g836a804842_2_2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2394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36a804842_2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3" name="Google Shape;513;g836a804842_2_2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955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36a804842_2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3" name="Google Shape;513;g836a804842_2_2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0390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36a804842_2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3" name="Google Shape;513;g836a804842_2_2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2967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36a804842_2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3" name="Google Shape;513;g836a804842_2_2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0262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542925" y="965915"/>
            <a:ext cx="3487367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Noto Sans Symbols"/>
              <a:buNone/>
              <a:defRPr sz="21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542926" y="2392233"/>
            <a:ext cx="3487366" cy="2751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Noto Sans Symbols"/>
              <a:buChar char="▪"/>
              <a:defRPr sz="1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ection Header">
  <p:cSld name="4_Section Header">
    <p:bg>
      <p:bgPr>
        <a:solidFill>
          <a:srgbClr val="262626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542925" y="366813"/>
            <a:ext cx="4029075" cy="4409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ubTitle" idx="1"/>
          </p:nvPr>
        </p:nvSpPr>
        <p:spPr>
          <a:xfrm rot="5400000">
            <a:off x="7957201" y="1493069"/>
            <a:ext cx="1858792" cy="298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6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69" name="Google Shape;6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93541" y="4561839"/>
            <a:ext cx="346825" cy="4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250" y="4623772"/>
            <a:ext cx="1266618" cy="325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bg>
      <p:bgPr>
        <a:solidFill>
          <a:srgbClr val="F04C30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ctrTitle"/>
          </p:nvPr>
        </p:nvSpPr>
        <p:spPr>
          <a:xfrm>
            <a:off x="547621" y="1025305"/>
            <a:ext cx="7510529" cy="257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subTitle" idx="1"/>
          </p:nvPr>
        </p:nvSpPr>
        <p:spPr>
          <a:xfrm>
            <a:off x="547621" y="3599128"/>
            <a:ext cx="7510529" cy="298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02" name="Google Shape;10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93541" y="4561839"/>
            <a:ext cx="346825" cy="4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250" y="4623772"/>
            <a:ext cx="1266618" cy="325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42">
          <p15:clr>
            <a:srgbClr val="FBAE40"/>
          </p15:clr>
        </p15:guide>
        <p15:guide id="4" pos="541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262626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>
            <a:spLocks noGrp="1"/>
          </p:cNvSpPr>
          <p:nvPr>
            <p:ph type="ctrTitle"/>
          </p:nvPr>
        </p:nvSpPr>
        <p:spPr>
          <a:xfrm>
            <a:off x="547621" y="1025305"/>
            <a:ext cx="7510529" cy="257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subTitle" idx="1"/>
          </p:nvPr>
        </p:nvSpPr>
        <p:spPr>
          <a:xfrm>
            <a:off x="547621" y="3599128"/>
            <a:ext cx="7510529" cy="298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07" name="Google Shape;10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12809" y="4591656"/>
            <a:ext cx="346825" cy="44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42">
          <p15:clr>
            <a:srgbClr val="FBAE40"/>
          </p15:clr>
        </p15:guide>
        <p15:guide id="4" pos="541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>
            <a:spLocks noGrp="1"/>
          </p:cNvSpPr>
          <p:nvPr>
            <p:ph type="ctrTitle"/>
          </p:nvPr>
        </p:nvSpPr>
        <p:spPr>
          <a:xfrm>
            <a:off x="547621" y="1025305"/>
            <a:ext cx="7510529" cy="257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  <a:defRPr sz="6000"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subTitle" idx="1"/>
          </p:nvPr>
        </p:nvSpPr>
        <p:spPr>
          <a:xfrm>
            <a:off x="547621" y="3599128"/>
            <a:ext cx="7510529" cy="298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11" name="Google Shape;11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01075" y="4561838"/>
            <a:ext cx="346077" cy="4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4821" y="4288111"/>
            <a:ext cx="1532104" cy="997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42">
          <p15:clr>
            <a:srgbClr val="FBAE40"/>
          </p15:clr>
        </p15:guide>
        <p15:guide id="4" pos="541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>
            <a:spLocks noGrp="1"/>
          </p:cNvSpPr>
          <p:nvPr>
            <p:ph type="title"/>
          </p:nvPr>
        </p:nvSpPr>
        <p:spPr>
          <a:xfrm>
            <a:off x="542925" y="1302402"/>
            <a:ext cx="7515225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body" idx="1"/>
          </p:nvPr>
        </p:nvSpPr>
        <p:spPr>
          <a:xfrm>
            <a:off x="542925" y="3441955"/>
            <a:ext cx="7515225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25"/>
          <p:cNvSpPr txBox="1">
            <a:spLocks noGrp="1"/>
          </p:cNvSpPr>
          <p:nvPr>
            <p:ph type="sldNum" idx="12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7" name="Google Shape;11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01075" y="4561838"/>
            <a:ext cx="346077" cy="4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4821" y="4288111"/>
            <a:ext cx="1532104" cy="997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rgbClr val="F04C30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>
            <a:spLocks noGrp="1"/>
          </p:cNvSpPr>
          <p:nvPr>
            <p:ph type="title"/>
          </p:nvPr>
        </p:nvSpPr>
        <p:spPr>
          <a:xfrm>
            <a:off x="542925" y="1302402"/>
            <a:ext cx="7515225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body" idx="1"/>
          </p:nvPr>
        </p:nvSpPr>
        <p:spPr>
          <a:xfrm>
            <a:off x="542925" y="3441955"/>
            <a:ext cx="7515225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sldNum" idx="12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3" name="Google Shape;12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93541" y="4561839"/>
            <a:ext cx="346825" cy="4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250" y="4623772"/>
            <a:ext cx="1266618" cy="325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bg>
      <p:bgPr>
        <a:solidFill>
          <a:srgbClr val="F04C30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>
            <a:spLocks noGrp="1"/>
          </p:cNvSpPr>
          <p:nvPr>
            <p:ph type="title"/>
          </p:nvPr>
        </p:nvSpPr>
        <p:spPr>
          <a:xfrm>
            <a:off x="542925" y="366813"/>
            <a:ext cx="4029075" cy="4409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sldNum" idx="12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subTitle" idx="1"/>
          </p:nvPr>
        </p:nvSpPr>
        <p:spPr>
          <a:xfrm rot="5400000">
            <a:off x="7957201" y="1493069"/>
            <a:ext cx="1858792" cy="298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6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29" name="Google Shape;12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93541" y="4561839"/>
            <a:ext cx="346825" cy="4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250" y="4623772"/>
            <a:ext cx="1266618" cy="325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ection Header">
  <p:cSld name="5_Section Header"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>
            <a:spLocks noGrp="1"/>
          </p:cNvSpPr>
          <p:nvPr>
            <p:ph type="title"/>
          </p:nvPr>
        </p:nvSpPr>
        <p:spPr>
          <a:xfrm>
            <a:off x="542925" y="366813"/>
            <a:ext cx="4029075" cy="4409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 b="1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8"/>
          <p:cNvSpPr txBox="1">
            <a:spLocks noGrp="1"/>
          </p:cNvSpPr>
          <p:nvPr>
            <p:ph type="sldNum" idx="12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90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90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90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90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90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90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90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90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28"/>
          <p:cNvSpPr txBox="1">
            <a:spLocks noGrp="1"/>
          </p:cNvSpPr>
          <p:nvPr>
            <p:ph type="subTitle" idx="1"/>
          </p:nvPr>
        </p:nvSpPr>
        <p:spPr>
          <a:xfrm rot="5400000">
            <a:off x="7957201" y="1493069"/>
            <a:ext cx="1858792" cy="298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600"/>
              <a:buNone/>
              <a:defRPr sz="600"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35" name="Google Shape;13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01075" y="4561838"/>
            <a:ext cx="346077" cy="4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4821" y="4288111"/>
            <a:ext cx="1532104" cy="997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1085849" y="1963300"/>
            <a:ext cx="3486152" cy="139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4C30"/>
              </a:buClr>
              <a:buSzPts val="9000"/>
              <a:buFont typeface="Arial"/>
              <a:buNone/>
              <a:defRPr sz="9000">
                <a:solidFill>
                  <a:srgbClr val="F04C3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body" idx="1"/>
          </p:nvPr>
        </p:nvSpPr>
        <p:spPr>
          <a:xfrm>
            <a:off x="4572000" y="1963300"/>
            <a:ext cx="3486150" cy="139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 b="1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40" name="Google Shape;14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01075" y="4561838"/>
            <a:ext cx="346077" cy="4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4821" y="4288111"/>
            <a:ext cx="1532104" cy="997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Blank">
  <p:cSld name="5_Blank">
    <p:bg>
      <p:bgPr>
        <a:solidFill>
          <a:srgbClr val="262626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>
            <a:spLocks noGrp="1"/>
          </p:cNvSpPr>
          <p:nvPr>
            <p:ph type="title"/>
          </p:nvPr>
        </p:nvSpPr>
        <p:spPr>
          <a:xfrm>
            <a:off x="1085849" y="1963300"/>
            <a:ext cx="3486152" cy="139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4C30"/>
              </a:buClr>
              <a:buSzPts val="9000"/>
              <a:buFont typeface="Arial"/>
              <a:buNone/>
              <a:defRPr sz="9000">
                <a:solidFill>
                  <a:srgbClr val="F04C3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0"/>
          <p:cNvSpPr txBox="1">
            <a:spLocks noGrp="1"/>
          </p:cNvSpPr>
          <p:nvPr>
            <p:ph type="body" idx="1"/>
          </p:nvPr>
        </p:nvSpPr>
        <p:spPr>
          <a:xfrm>
            <a:off x="4572000" y="1963300"/>
            <a:ext cx="3486150" cy="139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45" name="Google Shape;14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93541" y="4561839"/>
            <a:ext cx="346825" cy="4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250" y="4623772"/>
            <a:ext cx="1266618" cy="325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Blank">
  <p:cSld name="8_Blank">
    <p:bg>
      <p:bgPr>
        <a:solidFill>
          <a:srgbClr val="F04C30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>
            <a:spLocks noGrp="1"/>
          </p:cNvSpPr>
          <p:nvPr>
            <p:ph type="title"/>
          </p:nvPr>
        </p:nvSpPr>
        <p:spPr>
          <a:xfrm>
            <a:off x="1085849" y="1963300"/>
            <a:ext cx="3486152" cy="139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Arial"/>
              <a:buNone/>
              <a:defRPr sz="9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1"/>
          <p:cNvSpPr txBox="1">
            <a:spLocks noGrp="1"/>
          </p:cNvSpPr>
          <p:nvPr>
            <p:ph type="body" idx="1"/>
          </p:nvPr>
        </p:nvSpPr>
        <p:spPr>
          <a:xfrm>
            <a:off x="4572000" y="1963300"/>
            <a:ext cx="3486150" cy="139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1"/>
          <p:cNvSpPr txBox="1">
            <a:spLocks noGrp="1"/>
          </p:cNvSpPr>
          <p:nvPr>
            <p:ph type="sldNum" idx="12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1" name="Google Shape;151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12809" y="4591656"/>
            <a:ext cx="346825" cy="44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Blank">
  <p:cSld name="10_Blank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>
            <a:spLocks noGrp="1"/>
          </p:cNvSpPr>
          <p:nvPr>
            <p:ph type="body" idx="1"/>
          </p:nvPr>
        </p:nvSpPr>
        <p:spPr>
          <a:xfrm>
            <a:off x="1085850" y="472612"/>
            <a:ext cx="6972300" cy="139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 b="1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32"/>
          <p:cNvSpPr txBox="1">
            <a:spLocks noGrp="1"/>
          </p:cNvSpPr>
          <p:nvPr>
            <p:ph type="body" idx="2"/>
          </p:nvPr>
        </p:nvSpPr>
        <p:spPr>
          <a:xfrm>
            <a:off x="1085850" y="1873189"/>
            <a:ext cx="6972300" cy="139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 b="1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2"/>
          <p:cNvSpPr txBox="1">
            <a:spLocks noGrp="1"/>
          </p:cNvSpPr>
          <p:nvPr>
            <p:ph type="body" idx="3"/>
          </p:nvPr>
        </p:nvSpPr>
        <p:spPr>
          <a:xfrm>
            <a:off x="1085850" y="3302744"/>
            <a:ext cx="6972300" cy="139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 b="1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2"/>
          <p:cNvSpPr txBox="1">
            <a:spLocks noGrp="1"/>
          </p:cNvSpPr>
          <p:nvPr>
            <p:ph type="subTitle" idx="4"/>
          </p:nvPr>
        </p:nvSpPr>
        <p:spPr>
          <a:xfrm rot="5400000">
            <a:off x="7957201" y="1493069"/>
            <a:ext cx="1858792" cy="298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600"/>
              <a:buNone/>
              <a:defRPr sz="600"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57" name="Google Shape;157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01075" y="4561838"/>
            <a:ext cx="346077" cy="4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4821" y="4288111"/>
            <a:ext cx="1532104" cy="997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Blank">
  <p:cSld name="12_Blank">
    <p:bg>
      <p:bgPr>
        <a:solidFill>
          <a:srgbClr val="262626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3"/>
          <p:cNvSpPr txBox="1">
            <a:spLocks noGrp="1"/>
          </p:cNvSpPr>
          <p:nvPr>
            <p:ph type="body" idx="1"/>
          </p:nvPr>
        </p:nvSpPr>
        <p:spPr>
          <a:xfrm>
            <a:off x="1085850" y="472612"/>
            <a:ext cx="6972300" cy="139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3"/>
          <p:cNvSpPr txBox="1">
            <a:spLocks noGrp="1"/>
          </p:cNvSpPr>
          <p:nvPr>
            <p:ph type="body" idx="2"/>
          </p:nvPr>
        </p:nvSpPr>
        <p:spPr>
          <a:xfrm>
            <a:off x="1085850" y="1873189"/>
            <a:ext cx="6972300" cy="139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33"/>
          <p:cNvSpPr txBox="1">
            <a:spLocks noGrp="1"/>
          </p:cNvSpPr>
          <p:nvPr>
            <p:ph type="body" idx="3"/>
          </p:nvPr>
        </p:nvSpPr>
        <p:spPr>
          <a:xfrm>
            <a:off x="1085850" y="3302744"/>
            <a:ext cx="6972300" cy="139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subTitle" idx="4"/>
          </p:nvPr>
        </p:nvSpPr>
        <p:spPr>
          <a:xfrm rot="5400000">
            <a:off x="7957201" y="1493069"/>
            <a:ext cx="1858792" cy="298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6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64" name="Google Shape;164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93541" y="4561839"/>
            <a:ext cx="346825" cy="4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250" y="4623772"/>
            <a:ext cx="1266618" cy="325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Blank">
  <p:cSld name="11_Blank">
    <p:bg>
      <p:bgPr>
        <a:solidFill>
          <a:srgbClr val="F04C30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4"/>
          <p:cNvSpPr txBox="1">
            <a:spLocks noGrp="1"/>
          </p:cNvSpPr>
          <p:nvPr>
            <p:ph type="body" idx="1"/>
          </p:nvPr>
        </p:nvSpPr>
        <p:spPr>
          <a:xfrm>
            <a:off x="1085850" y="472612"/>
            <a:ext cx="6972300" cy="139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34"/>
          <p:cNvSpPr txBox="1">
            <a:spLocks noGrp="1"/>
          </p:cNvSpPr>
          <p:nvPr>
            <p:ph type="body" idx="2"/>
          </p:nvPr>
        </p:nvSpPr>
        <p:spPr>
          <a:xfrm>
            <a:off x="1085850" y="1873189"/>
            <a:ext cx="6972300" cy="139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34"/>
          <p:cNvSpPr txBox="1">
            <a:spLocks noGrp="1"/>
          </p:cNvSpPr>
          <p:nvPr>
            <p:ph type="body" idx="3"/>
          </p:nvPr>
        </p:nvSpPr>
        <p:spPr>
          <a:xfrm>
            <a:off x="1085850" y="3302744"/>
            <a:ext cx="6972300" cy="139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4"/>
          <p:cNvSpPr txBox="1">
            <a:spLocks noGrp="1"/>
          </p:cNvSpPr>
          <p:nvPr>
            <p:ph type="sldNum" idx="12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1" name="Google Shape;171;p34"/>
          <p:cNvSpPr txBox="1">
            <a:spLocks noGrp="1"/>
          </p:cNvSpPr>
          <p:nvPr>
            <p:ph type="subTitle" idx="4"/>
          </p:nvPr>
        </p:nvSpPr>
        <p:spPr>
          <a:xfrm rot="5400000">
            <a:off x="7957201" y="1493069"/>
            <a:ext cx="1858792" cy="298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6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72" name="Google Shape;172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93541" y="4561839"/>
            <a:ext cx="346825" cy="4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250" y="4623772"/>
            <a:ext cx="1266618" cy="325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Blank">
  <p:cSld name="6_Blank">
    <p:bg>
      <p:bgPr>
        <a:solidFill>
          <a:srgbClr val="262626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5"/>
          <p:cNvSpPr/>
          <p:nvPr/>
        </p:nvSpPr>
        <p:spPr>
          <a:xfrm>
            <a:off x="0" y="0"/>
            <a:ext cx="3042326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5"/>
          <p:cNvSpPr/>
          <p:nvPr/>
        </p:nvSpPr>
        <p:spPr>
          <a:xfrm>
            <a:off x="6101674" y="0"/>
            <a:ext cx="3042326" cy="51435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35"/>
          <p:cNvSpPr/>
          <p:nvPr/>
        </p:nvSpPr>
        <p:spPr>
          <a:xfrm>
            <a:off x="3042325" y="0"/>
            <a:ext cx="3059349" cy="5143500"/>
          </a:xfrm>
          <a:prstGeom prst="rect">
            <a:avLst/>
          </a:prstGeom>
          <a:solidFill>
            <a:srgbClr val="F04C3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5"/>
          <p:cNvSpPr txBox="1">
            <a:spLocks noGrp="1"/>
          </p:cNvSpPr>
          <p:nvPr>
            <p:ph type="title"/>
          </p:nvPr>
        </p:nvSpPr>
        <p:spPr>
          <a:xfrm>
            <a:off x="321013" y="2035513"/>
            <a:ext cx="2400300" cy="53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sz="24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5"/>
          <p:cNvSpPr txBox="1">
            <a:spLocks noGrp="1"/>
          </p:cNvSpPr>
          <p:nvPr>
            <p:ph type="body" idx="1"/>
          </p:nvPr>
        </p:nvSpPr>
        <p:spPr>
          <a:xfrm>
            <a:off x="321013" y="2601692"/>
            <a:ext cx="2400300" cy="85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35"/>
          <p:cNvSpPr txBox="1">
            <a:spLocks noGrp="1"/>
          </p:cNvSpPr>
          <p:nvPr>
            <p:ph type="body" idx="2"/>
          </p:nvPr>
        </p:nvSpPr>
        <p:spPr>
          <a:xfrm>
            <a:off x="3380362" y="2601692"/>
            <a:ext cx="2400300" cy="85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35"/>
          <p:cNvSpPr txBox="1">
            <a:spLocks noGrp="1"/>
          </p:cNvSpPr>
          <p:nvPr>
            <p:ph type="body" idx="3"/>
          </p:nvPr>
        </p:nvSpPr>
        <p:spPr>
          <a:xfrm>
            <a:off x="6437277" y="2601692"/>
            <a:ext cx="2400300" cy="85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4C30"/>
              </a:buClr>
              <a:buSzPts val="1400"/>
              <a:buNone/>
              <a:defRPr sz="1400" b="0" i="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35"/>
          <p:cNvSpPr txBox="1">
            <a:spLocks noGrp="1"/>
          </p:cNvSpPr>
          <p:nvPr>
            <p:ph type="body" idx="4"/>
          </p:nvPr>
        </p:nvSpPr>
        <p:spPr>
          <a:xfrm>
            <a:off x="3380185" y="2033993"/>
            <a:ext cx="2400300" cy="53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▪"/>
              <a:defRPr b="1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Char char="▪"/>
              <a:defRPr b="1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 b="1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 b="1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35"/>
          <p:cNvSpPr txBox="1">
            <a:spLocks noGrp="1"/>
          </p:cNvSpPr>
          <p:nvPr>
            <p:ph type="body" idx="5"/>
          </p:nvPr>
        </p:nvSpPr>
        <p:spPr>
          <a:xfrm>
            <a:off x="6437102" y="2017674"/>
            <a:ext cx="2400300" cy="53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4C30"/>
              </a:buClr>
              <a:buSzPts val="2400"/>
              <a:buNone/>
              <a:defRPr sz="2400" b="1" i="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Char char="▪"/>
              <a:defRPr b="1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Char char="▪"/>
              <a:defRPr b="1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 b="1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 b="1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lank">
  <p:cSld name="4_Blank">
    <p:bg>
      <p:bgPr>
        <a:solidFill>
          <a:srgbClr val="262626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1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4C30"/>
              </a:buClr>
              <a:buSzPts val="2100"/>
              <a:buNone/>
              <a:defRPr>
                <a:solidFill>
                  <a:srgbClr val="F04C30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36"/>
          <p:cNvSpPr txBox="1">
            <a:spLocks noGrp="1"/>
          </p:cNvSpPr>
          <p:nvPr>
            <p:ph type="ctrTitle"/>
          </p:nvPr>
        </p:nvSpPr>
        <p:spPr>
          <a:xfrm>
            <a:off x="4572000" y="1990846"/>
            <a:ext cx="45720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6"/>
          <p:cNvSpPr txBox="1">
            <a:spLocks noGrp="1"/>
          </p:cNvSpPr>
          <p:nvPr>
            <p:ph type="subTitle" idx="2"/>
          </p:nvPr>
        </p:nvSpPr>
        <p:spPr>
          <a:xfrm>
            <a:off x="4572000" y="3019546"/>
            <a:ext cx="4572000" cy="298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88" name="Google Shape;188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93541" y="4561839"/>
            <a:ext cx="346825" cy="4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250" y="4623772"/>
            <a:ext cx="1266618" cy="325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Blank">
  <p:cSld name="9_Blank"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7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1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4C30"/>
              </a:buClr>
              <a:buSzPts val="2100"/>
              <a:buNone/>
              <a:defRPr>
                <a:solidFill>
                  <a:srgbClr val="F04C30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37"/>
          <p:cNvSpPr txBox="1">
            <a:spLocks noGrp="1"/>
          </p:cNvSpPr>
          <p:nvPr>
            <p:ph type="ctrTitle"/>
          </p:nvPr>
        </p:nvSpPr>
        <p:spPr>
          <a:xfrm>
            <a:off x="4572000" y="1990846"/>
            <a:ext cx="45720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sz="2400"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7"/>
          <p:cNvSpPr txBox="1">
            <a:spLocks noGrp="1"/>
          </p:cNvSpPr>
          <p:nvPr>
            <p:ph type="subTitle" idx="2"/>
          </p:nvPr>
        </p:nvSpPr>
        <p:spPr>
          <a:xfrm>
            <a:off x="4572000" y="3019546"/>
            <a:ext cx="4572000" cy="298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4C30"/>
              </a:buClr>
              <a:buSzPts val="900"/>
              <a:buNone/>
              <a:defRPr sz="900" b="0" i="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94" name="Google Shape;194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01075" y="4561838"/>
            <a:ext cx="346077" cy="4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4821" y="4288111"/>
            <a:ext cx="1532104" cy="997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bg>
      <p:bgPr>
        <a:solidFill>
          <a:srgbClr val="262626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8"/>
          <p:cNvSpPr txBox="1">
            <a:spLocks noGrp="1"/>
          </p:cNvSpPr>
          <p:nvPr>
            <p:ph type="title"/>
          </p:nvPr>
        </p:nvSpPr>
        <p:spPr>
          <a:xfrm>
            <a:off x="542925" y="965915"/>
            <a:ext cx="3487367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8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Noto Sans Symbols"/>
              <a:buNone/>
              <a:defRPr sz="21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Google Shape;199;p38"/>
          <p:cNvSpPr txBox="1">
            <a:spLocks noGrp="1"/>
          </p:cNvSpPr>
          <p:nvPr>
            <p:ph type="body" idx="1"/>
          </p:nvPr>
        </p:nvSpPr>
        <p:spPr>
          <a:xfrm>
            <a:off x="542926" y="2392233"/>
            <a:ext cx="3487366" cy="2751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 sz="1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200" name="Google Shape;200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93541" y="4561839"/>
            <a:ext cx="346825" cy="4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250" y="4623772"/>
            <a:ext cx="1266618" cy="325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rgbClr val="F04C30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9"/>
          <p:cNvSpPr txBox="1">
            <a:spLocks noGrp="1"/>
          </p:cNvSpPr>
          <p:nvPr>
            <p:ph type="ctrTitle"/>
          </p:nvPr>
        </p:nvSpPr>
        <p:spPr>
          <a:xfrm>
            <a:off x="1085850" y="1928294"/>
            <a:ext cx="6972300" cy="128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9"/>
          <p:cNvSpPr txBox="1">
            <a:spLocks noGrp="1"/>
          </p:cNvSpPr>
          <p:nvPr>
            <p:ph type="subTitle" idx="1"/>
          </p:nvPr>
        </p:nvSpPr>
        <p:spPr>
          <a:xfrm>
            <a:off x="1085850" y="3318467"/>
            <a:ext cx="6972300" cy="298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205" name="Google Shape;205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93541" y="4561839"/>
            <a:ext cx="346825" cy="4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250" y="4623772"/>
            <a:ext cx="1266618" cy="325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bg>
      <p:bgPr>
        <a:solidFill>
          <a:schemeClr val="lt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14412" y="4491507"/>
            <a:ext cx="413677" cy="53608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0"/>
          <p:cNvSpPr txBox="1">
            <a:spLocks noGrp="1"/>
          </p:cNvSpPr>
          <p:nvPr>
            <p:ph type="ctrTitle"/>
          </p:nvPr>
        </p:nvSpPr>
        <p:spPr>
          <a:xfrm>
            <a:off x="1085850" y="1928294"/>
            <a:ext cx="6972300" cy="128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300"/>
              <a:buFont typeface="Arial"/>
              <a:buNone/>
              <a:defRPr sz="3300"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0"/>
          <p:cNvSpPr txBox="1">
            <a:spLocks noGrp="1"/>
          </p:cNvSpPr>
          <p:nvPr>
            <p:ph type="subTitle" idx="1"/>
          </p:nvPr>
        </p:nvSpPr>
        <p:spPr>
          <a:xfrm>
            <a:off x="1085850" y="3318467"/>
            <a:ext cx="6972300" cy="298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4C30"/>
              </a:buClr>
              <a:buSzPts val="1400"/>
              <a:buNone/>
              <a:defRPr sz="1400" b="0" i="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211" name="Google Shape;211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1075" y="4561838"/>
            <a:ext cx="346077" cy="4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24821" y="4288111"/>
            <a:ext cx="1532104" cy="997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1"/>
          <p:cNvSpPr txBox="1">
            <a:spLocks noGrp="1"/>
          </p:cNvSpPr>
          <p:nvPr>
            <p:ph type="title"/>
          </p:nvPr>
        </p:nvSpPr>
        <p:spPr>
          <a:xfrm>
            <a:off x="542925" y="273844"/>
            <a:ext cx="7515225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1"/>
          <p:cNvSpPr txBox="1">
            <a:spLocks noGrp="1"/>
          </p:cNvSpPr>
          <p:nvPr>
            <p:ph type="body" idx="1"/>
          </p:nvPr>
        </p:nvSpPr>
        <p:spPr>
          <a:xfrm>
            <a:off x="1085850" y="1369219"/>
            <a:ext cx="348615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4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4290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41"/>
          <p:cNvSpPr txBox="1">
            <a:spLocks noGrp="1"/>
          </p:cNvSpPr>
          <p:nvPr>
            <p:ph type="sldNum" idx="12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8" name="Google Shape;218;p41"/>
          <p:cNvSpPr txBox="1">
            <a:spLocks noGrp="1"/>
          </p:cNvSpPr>
          <p:nvPr>
            <p:ph type="subTitle" idx="3"/>
          </p:nvPr>
        </p:nvSpPr>
        <p:spPr>
          <a:xfrm rot="5400000">
            <a:off x="7957201" y="1493069"/>
            <a:ext cx="1858792" cy="298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600"/>
              <a:buNone/>
              <a:defRPr sz="600"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219" name="Google Shape;219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01075" y="4561838"/>
            <a:ext cx="346077" cy="4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4821" y="4288111"/>
            <a:ext cx="1532104" cy="997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F04C30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2"/>
          <p:cNvSpPr txBox="1">
            <a:spLocks noGrp="1"/>
          </p:cNvSpPr>
          <p:nvPr>
            <p:ph type="ctrTitle"/>
          </p:nvPr>
        </p:nvSpPr>
        <p:spPr>
          <a:xfrm>
            <a:off x="595117" y="2229735"/>
            <a:ext cx="7463034" cy="1208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  <a:defRPr sz="75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2"/>
          <p:cNvSpPr txBox="1">
            <a:spLocks noGrp="1"/>
          </p:cNvSpPr>
          <p:nvPr>
            <p:ph type="subTitle" idx="1"/>
          </p:nvPr>
        </p:nvSpPr>
        <p:spPr>
          <a:xfrm>
            <a:off x="595117" y="2003079"/>
            <a:ext cx="7463034" cy="29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224" name="Google Shape;224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93541" y="4561839"/>
            <a:ext cx="346825" cy="4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250" y="4623772"/>
            <a:ext cx="1266618" cy="325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Full Width + Footer">
  <p:cSld name="Section Full Width + Footer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3"/>
          <p:cNvSpPr/>
          <p:nvPr/>
        </p:nvSpPr>
        <p:spPr>
          <a:xfrm rot="5400000">
            <a:off x="4326301" y="-4329844"/>
            <a:ext cx="491400" cy="9144000"/>
          </a:xfrm>
          <a:prstGeom prst="rect">
            <a:avLst/>
          </a:prstGeom>
          <a:solidFill>
            <a:srgbClr val="272726"/>
          </a:solidFill>
          <a:ln>
            <a:noFill/>
          </a:ln>
        </p:spPr>
        <p:txBody>
          <a:bodyPr spcFirstLastPara="1" wrap="square" lIns="91375" tIns="45675" rIns="91375" bIns="456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E7332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8" name="Google Shape;228;p43"/>
          <p:cNvGrpSpPr/>
          <p:nvPr/>
        </p:nvGrpSpPr>
        <p:grpSpPr>
          <a:xfrm>
            <a:off x="445313" y="4746756"/>
            <a:ext cx="8256165" cy="217014"/>
            <a:chOff x="674688" y="4746930"/>
            <a:chExt cx="11191765" cy="294177"/>
          </a:xfrm>
        </p:grpSpPr>
        <p:cxnSp>
          <p:nvCxnSpPr>
            <p:cNvPr id="229" name="Google Shape;229;p43"/>
            <p:cNvCxnSpPr/>
            <p:nvPr/>
          </p:nvCxnSpPr>
          <p:spPr>
            <a:xfrm>
              <a:off x="678853" y="4746930"/>
              <a:ext cx="11187600" cy="0"/>
            </a:xfrm>
            <a:prstGeom prst="straightConnector1">
              <a:avLst/>
            </a:prstGeom>
            <a:noFill/>
            <a:ln w="9525" cap="flat" cmpd="sng">
              <a:solidFill>
                <a:srgbClr val="B1B4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30" name="Google Shape;230;p43" descr="MMGY_Wordmark.eps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74688" y="4898472"/>
              <a:ext cx="1543051" cy="1426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1" name="Google Shape;231;p43"/>
          <p:cNvSpPr txBox="1">
            <a:spLocks noGrp="1"/>
          </p:cNvSpPr>
          <p:nvPr>
            <p:ph type="body" idx="1"/>
          </p:nvPr>
        </p:nvSpPr>
        <p:spPr>
          <a:xfrm>
            <a:off x="10" y="651"/>
            <a:ext cx="91440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75" tIns="34275" rIns="68575" bIns="34275" anchor="ctr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43"/>
          <p:cNvSpPr txBox="1">
            <a:spLocks noGrp="1"/>
          </p:cNvSpPr>
          <p:nvPr>
            <p:ph type="body" idx="2"/>
          </p:nvPr>
        </p:nvSpPr>
        <p:spPr>
          <a:xfrm>
            <a:off x="1" y="677587"/>
            <a:ext cx="91440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75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72727"/>
              </a:buClr>
              <a:buSzPts val="2200"/>
              <a:buFont typeface="Poppins"/>
              <a:buNone/>
              <a:defRPr sz="2200" cap="non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None/>
              <a:defRPr sz="2200" cap="none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None/>
              <a:defRPr sz="2200" cap="none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None/>
              <a:defRPr sz="2200" cap="none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None/>
              <a:defRPr sz="2200" cap="none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542925" y="273844"/>
            <a:ext cx="7515225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300"/>
              <a:buFont typeface="Arial"/>
              <a:buNone/>
              <a:defRPr sz="33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085850" y="1369219"/>
            <a:ext cx="69723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Noto Sans Symbols"/>
              <a:buChar char="▪"/>
              <a:defRPr sz="21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42">
          <p15:clr>
            <a:srgbClr val="F26B43"/>
          </p15:clr>
        </p15:guide>
        <p15:guide id="4" pos="5418">
          <p15:clr>
            <a:srgbClr val="F26B43"/>
          </p15:clr>
        </p15:guide>
        <p15:guide id="5" pos="684">
          <p15:clr>
            <a:srgbClr val="F26B43"/>
          </p15:clr>
        </p15:guide>
        <p15:guide id="6" pos="50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7"/>
          <p:cNvSpPr txBox="1">
            <a:spLocks noGrp="1"/>
          </p:cNvSpPr>
          <p:nvPr>
            <p:ph type="title"/>
          </p:nvPr>
        </p:nvSpPr>
        <p:spPr>
          <a:xfrm>
            <a:off x="542925" y="-90652"/>
            <a:ext cx="751522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4C30"/>
              </a:buClr>
              <a:buSzPts val="2400"/>
              <a:buFont typeface="Arial"/>
              <a:buNone/>
            </a:pPr>
            <a:r>
              <a:rPr lang="en" sz="2200" dirty="0">
                <a:solidFill>
                  <a:srgbClr val="F04C30"/>
                </a:solidFill>
              </a:rPr>
              <a:t>Campaign</a:t>
            </a:r>
            <a:br>
              <a:rPr lang="en" sz="2200" dirty="0"/>
            </a:br>
            <a:r>
              <a:rPr lang="en" sz="2200" dirty="0"/>
              <a:t>Summary</a:t>
            </a:r>
            <a:endParaRPr sz="2200" dirty="0"/>
          </a:p>
        </p:txBody>
      </p:sp>
      <p:pic>
        <p:nvPicPr>
          <p:cNvPr id="517" name="Google Shape;517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1075" y="4561838"/>
            <a:ext cx="346077" cy="4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24821" y="5238111"/>
            <a:ext cx="1532104" cy="9970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9FECD-ECE0-F241-A975-B929C516C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958" y="3304856"/>
            <a:ext cx="7874514" cy="1543049"/>
          </a:xfrm>
        </p:spPr>
        <p:txBody>
          <a:bodyPr/>
          <a:lstStyle/>
          <a:p>
            <a:r>
              <a:rPr lang="en-US" sz="1200" dirty="0"/>
              <a:t>PR generated 1.5M earned impressions across publications including </a:t>
            </a:r>
            <a:r>
              <a:rPr lang="en-US" sz="1200" dirty="0" err="1"/>
              <a:t>MediaPost</a:t>
            </a:r>
            <a:r>
              <a:rPr lang="en-US" sz="1200" dirty="0"/>
              <a:t>, </a:t>
            </a:r>
            <a:r>
              <a:rPr lang="en-US" sz="1200" dirty="0" err="1"/>
              <a:t>PhocusWire</a:t>
            </a:r>
            <a:r>
              <a:rPr lang="en-US" sz="1200" dirty="0"/>
              <a:t>, </a:t>
            </a:r>
            <a:r>
              <a:rPr lang="en-US" sz="1200" dirty="0" err="1"/>
              <a:t>TravelPulse</a:t>
            </a:r>
            <a:r>
              <a:rPr lang="en-US" sz="1200" dirty="0"/>
              <a:t>, Hospitality Net and Smart Travel</a:t>
            </a:r>
          </a:p>
          <a:p>
            <a:r>
              <a:rPr lang="en-US" sz="1200" dirty="0"/>
              <a:t>69,779 homepage views, 1,643 partner content views, </a:t>
            </a:r>
          </a:p>
          <a:p>
            <a:r>
              <a:rPr lang="en-US" sz="1200" dirty="0"/>
              <a:t>The total campaign investment resulted in a 9.92 ROI</a:t>
            </a:r>
          </a:p>
          <a:p>
            <a:r>
              <a:rPr lang="en-US" sz="1200" dirty="0"/>
              <a:t>20,228 hotel searches, 12,666 flight searches</a:t>
            </a:r>
          </a:p>
          <a:p>
            <a:r>
              <a:rPr lang="en-US" sz="1200" dirty="0"/>
              <a:t>16,453 hotel room nights booked, 7,322 flights booked</a:t>
            </a:r>
          </a:p>
        </p:txBody>
      </p:sp>
      <p:graphicFrame>
        <p:nvGraphicFramePr>
          <p:cNvPr id="9" name="Google Shape;534;p79">
            <a:extLst>
              <a:ext uri="{FF2B5EF4-FFF2-40B4-BE49-F238E27FC236}">
                <a16:creationId xmlns:a16="http://schemas.microsoft.com/office/drawing/2014/main" id="{D9A60283-4A15-494C-B236-6BD4737516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1460099"/>
              </p:ext>
            </p:extLst>
          </p:nvPr>
        </p:nvGraphicFramePr>
        <p:xfrm>
          <a:off x="549958" y="1264392"/>
          <a:ext cx="7649662" cy="2011840"/>
        </p:xfrm>
        <a:graphic>
          <a:graphicData uri="http://schemas.openxmlformats.org/drawingml/2006/table">
            <a:tbl>
              <a:tblPr firstRow="1" bandRow="1">
                <a:noFill/>
                <a:tableStyleId>{33B434A1-6B90-477F-8A13-5DAEB1B6DE80}</a:tableStyleId>
              </a:tblPr>
              <a:tblGrid>
                <a:gridCol w="1763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22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1407">
                  <a:extLst>
                    <a:ext uri="{9D8B030D-6E8A-4147-A177-3AD203B41FA5}">
                      <a16:colId xmlns:a16="http://schemas.microsoft.com/office/drawing/2014/main" val="2427145483"/>
                    </a:ext>
                  </a:extLst>
                </a:gridCol>
              </a:tblGrid>
              <a:tr h="182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1200" b="1" u="none" strike="noStrike" cap="none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Destination</a:t>
                      </a:r>
                      <a:endParaRPr sz="1200" b="1" i="0" u="none" strike="noStrike" cap="none" dirty="0">
                        <a:solidFill>
                          <a:srgbClr val="FFFFFF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+mj-lt"/>
                          <a:ea typeface="Arial"/>
                          <a:cs typeface="Arial"/>
                          <a:sym typeface="Arial"/>
                        </a:rPr>
                        <a:t>Spend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1200" b="1" u="none" strike="noStrike" cap="none" dirty="0">
                          <a:solidFill>
                            <a:schemeClr val="lt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Impressions</a:t>
                      </a:r>
                      <a:endParaRPr sz="1200" b="1" u="none" strike="noStrike" cap="none" dirty="0">
                        <a:solidFill>
                          <a:srgbClr val="FFFFFF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200" dirty="0">
                          <a:latin typeface="+mj-lt"/>
                        </a:rPr>
                        <a:t>Revenue </a:t>
                      </a:r>
                      <a:endParaRPr sz="1200" dirty="0">
                        <a:latin typeface="+mj-lt"/>
                      </a:endParaRPr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5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none" strike="noStrike" cap="none" dirty="0">
                          <a:latin typeface="+mj-lt"/>
                          <a:ea typeface="Arial"/>
                          <a:cs typeface="Arial"/>
                          <a:sym typeface="Arial"/>
                        </a:rPr>
                        <a:t>Charlotte</a:t>
                      </a:r>
                      <a:endParaRPr sz="1200" dirty="0">
                        <a:latin typeface="+mj-lt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dirty="0">
                          <a:latin typeface="+mj-lt"/>
                          <a:ea typeface="Arial"/>
                          <a:cs typeface="Arial"/>
                          <a:sym typeface="Arial"/>
                        </a:rPr>
                        <a:t>$100,000</a:t>
                      </a:r>
                      <a:endParaRPr sz="1200" u="none" strike="noStrike" cap="none" dirty="0"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1200" u="none" strike="noStrike" cap="none" dirty="0">
                          <a:latin typeface="+mj-lt"/>
                          <a:ea typeface="Arial"/>
                          <a:cs typeface="Arial"/>
                          <a:sym typeface="Arial"/>
                        </a:rPr>
                        <a:t>10,922,725</a:t>
                      </a:r>
                      <a:endParaRPr sz="1200" u="none" strike="noStrike" cap="none" dirty="0"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latin typeface="+mj-lt"/>
                          <a:ea typeface="Arial"/>
                          <a:cs typeface="Arial"/>
                          <a:sym typeface="Arial"/>
                        </a:rPr>
                        <a:t>$847,431</a:t>
                      </a:r>
                      <a:endParaRPr sz="1200" u="none" strike="noStrike" cap="none" dirty="0"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3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u="none" strike="noStrike" cap="none" dirty="0">
                          <a:latin typeface="+mj-lt"/>
                          <a:cs typeface="Arial"/>
                          <a:sym typeface="Arial"/>
                        </a:rPr>
                        <a:t>Lee County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latin typeface="+mj-lt"/>
                          <a:ea typeface="Arial"/>
                          <a:cs typeface="Arial"/>
                          <a:sym typeface="Arial"/>
                        </a:rPr>
                        <a:t>$46,769</a:t>
                      </a:r>
                      <a:endParaRPr sz="1200" u="none" strike="noStrike" cap="none" dirty="0"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1200" u="none" strike="noStrike" cap="none" dirty="0">
                          <a:latin typeface="+mj-lt"/>
                          <a:ea typeface="Arial"/>
                          <a:cs typeface="Arial"/>
                          <a:sym typeface="Arial"/>
                        </a:rPr>
                        <a:t>4,634,153</a:t>
                      </a:r>
                      <a:endParaRPr sz="1200" u="none" strike="noStrike" cap="none" dirty="0"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latin typeface="+mj-lt"/>
                          <a:ea typeface="Arial"/>
                          <a:cs typeface="Arial"/>
                          <a:sym typeface="Arial"/>
                        </a:rPr>
                        <a:t>$380,850</a:t>
                      </a:r>
                      <a:endParaRPr sz="1200" u="none" strike="noStrike" cap="none" dirty="0"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78476"/>
                  </a:ext>
                </a:extLst>
              </a:tr>
              <a:tr h="1943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j-lt"/>
                        </a:rPr>
                        <a:t>Bloomington</a:t>
                      </a: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latin typeface="+mj-lt"/>
                          <a:ea typeface="Arial"/>
                          <a:cs typeface="Arial"/>
                          <a:sym typeface="Arial"/>
                        </a:rPr>
                        <a:t>$25,000</a:t>
                      </a:r>
                      <a:endParaRPr sz="1200" u="none" strike="noStrike" cap="none" dirty="0"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1200" u="none" strike="noStrike" cap="none" dirty="0">
                          <a:latin typeface="+mj-lt"/>
                          <a:ea typeface="Arial"/>
                          <a:cs typeface="Arial"/>
                          <a:sym typeface="Arial"/>
                        </a:rPr>
                        <a:t>3,653,051</a:t>
                      </a:r>
                      <a:endParaRPr sz="1200" u="none" strike="noStrike" cap="none" dirty="0"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latin typeface="+mj-lt"/>
                          <a:ea typeface="Arial"/>
                          <a:cs typeface="Arial"/>
                          <a:sym typeface="Arial"/>
                        </a:rPr>
                        <a:t>$403,484</a:t>
                      </a:r>
                      <a:endParaRPr sz="1200" u="none" strike="noStrike" cap="none" dirty="0"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277006"/>
                  </a:ext>
                </a:extLst>
              </a:tr>
              <a:tr h="1943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j-lt"/>
                        </a:rPr>
                        <a:t>Rhode Island</a:t>
                      </a: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latin typeface="+mj-lt"/>
                          <a:ea typeface="Arial"/>
                          <a:cs typeface="Arial"/>
                          <a:sym typeface="Arial"/>
                        </a:rPr>
                        <a:t>$25,000</a:t>
                      </a:r>
                      <a:endParaRPr sz="1200" u="none" strike="noStrike" cap="none" dirty="0"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1200" u="none" strike="noStrike" cap="none" dirty="0">
                          <a:latin typeface="+mj-lt"/>
                          <a:ea typeface="Arial"/>
                          <a:cs typeface="Arial"/>
                          <a:sym typeface="Arial"/>
                        </a:rPr>
                        <a:t>3,663,029</a:t>
                      </a:r>
                      <a:endParaRPr sz="1200" u="none" strike="noStrike" cap="none" dirty="0"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latin typeface="+mj-lt"/>
                          <a:ea typeface="Arial"/>
                          <a:cs typeface="Arial"/>
                          <a:sym typeface="Arial"/>
                        </a:rPr>
                        <a:t>$302,748</a:t>
                      </a:r>
                      <a:endParaRPr sz="1200" u="none" strike="noStrike" cap="none" dirty="0"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558766"/>
                  </a:ext>
                </a:extLst>
              </a:tr>
              <a:tr h="1943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j-lt"/>
                        </a:rPr>
                        <a:t>South Dakota</a:t>
                      </a: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latin typeface="+mj-lt"/>
                          <a:ea typeface="Arial"/>
                          <a:cs typeface="Arial"/>
                          <a:sym typeface="Arial"/>
                        </a:rPr>
                        <a:t>$25,000</a:t>
                      </a:r>
                      <a:endParaRPr sz="1200" u="none" strike="noStrike" cap="none" dirty="0"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1200" u="none" strike="noStrike" cap="none" dirty="0">
                          <a:latin typeface="+mj-lt"/>
                          <a:ea typeface="Arial"/>
                          <a:cs typeface="Arial"/>
                          <a:sym typeface="Arial"/>
                        </a:rPr>
                        <a:t>3,646,795</a:t>
                      </a:r>
                      <a:endParaRPr sz="1200" u="none" strike="noStrike" cap="none" dirty="0"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latin typeface="+mj-lt"/>
                          <a:ea typeface="Arial"/>
                          <a:cs typeface="Arial"/>
                          <a:sym typeface="Arial"/>
                        </a:rPr>
                        <a:t>$421,266</a:t>
                      </a:r>
                      <a:endParaRPr sz="1200" u="none" strike="noStrike" cap="none" dirty="0"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580911"/>
                  </a:ext>
                </a:extLst>
              </a:tr>
              <a:tr h="1943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j-lt"/>
                        </a:rPr>
                        <a:t>Traverse City</a:t>
                      </a: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latin typeface="+mj-lt"/>
                          <a:ea typeface="Arial"/>
                          <a:cs typeface="Arial"/>
                          <a:sym typeface="Arial"/>
                        </a:rPr>
                        <a:t>$25,000</a:t>
                      </a:r>
                      <a:endParaRPr sz="1200" u="none" strike="noStrike" cap="none" dirty="0"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1200" u="none" strike="noStrike" cap="none" dirty="0">
                          <a:latin typeface="+mj-lt"/>
                          <a:ea typeface="Arial"/>
                          <a:cs typeface="Arial"/>
                          <a:sym typeface="Arial"/>
                        </a:rPr>
                        <a:t>3,646,046</a:t>
                      </a:r>
                      <a:endParaRPr sz="1200" u="none" strike="noStrike" cap="none" dirty="0"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latin typeface="+mj-lt"/>
                          <a:ea typeface="Arial"/>
                          <a:cs typeface="Arial"/>
                          <a:sym typeface="Arial"/>
                        </a:rPr>
                        <a:t>$93,331</a:t>
                      </a:r>
                      <a:endParaRPr sz="1200" u="none" strike="noStrike" cap="none" dirty="0"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863740"/>
                  </a:ext>
                </a:extLst>
              </a:tr>
              <a:tr h="194353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none" strike="noStrike" cap="none" dirty="0">
                          <a:solidFill>
                            <a:schemeClr val="lt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 sz="1200" dirty="0">
                        <a:latin typeface="+mj-lt"/>
                      </a:endParaRPr>
                    </a:p>
                  </a:txBody>
                  <a:tcPr marL="68600" marR="68600" marT="34300" marB="3430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$246,769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30,165,799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lt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$2,449,110</a:t>
                      </a:r>
                      <a:endParaRPr sz="1200" b="1" u="none" strike="noStrike" cap="none" dirty="0">
                        <a:solidFill>
                          <a:schemeClr val="lt1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531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7"/>
          <p:cNvSpPr txBox="1">
            <a:spLocks noGrp="1"/>
          </p:cNvSpPr>
          <p:nvPr>
            <p:ph type="title"/>
          </p:nvPr>
        </p:nvSpPr>
        <p:spPr>
          <a:xfrm>
            <a:off x="542925" y="-90652"/>
            <a:ext cx="751522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4C30"/>
              </a:buClr>
              <a:buSzPts val="2400"/>
              <a:buFont typeface="Arial"/>
              <a:buNone/>
            </a:pPr>
            <a:r>
              <a:rPr lang="en" sz="2200" dirty="0">
                <a:solidFill>
                  <a:srgbClr val="F04C30"/>
                </a:solidFill>
              </a:rPr>
              <a:t>Charlotte</a:t>
            </a:r>
            <a:br>
              <a:rPr lang="en" sz="2200" dirty="0"/>
            </a:br>
            <a:r>
              <a:rPr lang="en" sz="2200" dirty="0"/>
              <a:t>Summary</a:t>
            </a:r>
            <a:endParaRPr sz="2200" dirty="0"/>
          </a:p>
        </p:txBody>
      </p:sp>
      <p:pic>
        <p:nvPicPr>
          <p:cNvPr id="517" name="Google Shape;517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1075" y="4561838"/>
            <a:ext cx="346077" cy="4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24821" y="5238111"/>
            <a:ext cx="1532104" cy="9970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9FECD-ECE0-F241-A975-B929C516C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926" y="3600449"/>
            <a:ext cx="7473900" cy="1543049"/>
          </a:xfrm>
        </p:spPr>
        <p:txBody>
          <a:bodyPr/>
          <a:lstStyle/>
          <a:p>
            <a:r>
              <a:rPr lang="en-US" dirty="0"/>
              <a:t>Partners over-delivered on impressions by 659,145 this results in an additional $10,270 in added value  </a:t>
            </a:r>
          </a:p>
          <a:p>
            <a:r>
              <a:rPr lang="en-US" dirty="0"/>
              <a:t>The campaign ended with an 8.47 ROAS </a:t>
            </a:r>
          </a:p>
        </p:txBody>
      </p:sp>
      <p:graphicFrame>
        <p:nvGraphicFramePr>
          <p:cNvPr id="9" name="Google Shape;534;p79">
            <a:extLst>
              <a:ext uri="{FF2B5EF4-FFF2-40B4-BE49-F238E27FC236}">
                <a16:creationId xmlns:a16="http://schemas.microsoft.com/office/drawing/2014/main" id="{D9A60283-4A15-494C-B236-6BD47375165E}"/>
              </a:ext>
            </a:extLst>
          </p:cNvPr>
          <p:cNvGraphicFramePr/>
          <p:nvPr/>
        </p:nvGraphicFramePr>
        <p:xfrm>
          <a:off x="549959" y="1264393"/>
          <a:ext cx="7473901" cy="2316680"/>
        </p:xfrm>
        <a:graphic>
          <a:graphicData uri="http://schemas.openxmlformats.org/drawingml/2006/table">
            <a:tbl>
              <a:tblPr firstRow="1" bandRow="1">
                <a:noFill/>
                <a:tableStyleId>{33B434A1-6B90-477F-8A13-5DAEB1B6DE80}</a:tableStyleId>
              </a:tblPr>
              <a:tblGrid>
                <a:gridCol w="1082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9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2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8288">
                  <a:extLst>
                    <a:ext uri="{9D8B030D-6E8A-4147-A177-3AD203B41FA5}">
                      <a16:colId xmlns:a16="http://schemas.microsoft.com/office/drawing/2014/main" val="80396239"/>
                    </a:ext>
                  </a:extLst>
                </a:gridCol>
                <a:gridCol w="958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0640">
                  <a:extLst>
                    <a:ext uri="{9D8B030D-6E8A-4147-A177-3AD203B41FA5}">
                      <a16:colId xmlns:a16="http://schemas.microsoft.com/office/drawing/2014/main" val="2427145483"/>
                    </a:ext>
                  </a:extLst>
                </a:gridCol>
              </a:tblGrid>
              <a:tr h="18836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b="1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Partner</a:t>
                      </a:r>
                      <a:endParaRPr sz="900" b="1" i="0" u="none" strike="noStrike" cap="none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b="1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Format</a:t>
                      </a:r>
                      <a:endParaRPr sz="800" b="1" i="0" u="none" strike="noStrike" cap="none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Spend</a:t>
                      </a:r>
                      <a:endParaRPr sz="900" b="1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b="1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Impressions</a:t>
                      </a:r>
                      <a:endParaRPr sz="900" b="1" u="none" strike="noStrike" cap="none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100" dirty="0"/>
                        <a:t>VCR</a:t>
                      </a:r>
                      <a:endParaRPr sz="1100" dirty="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CTR</a:t>
                      </a:r>
                      <a:endParaRPr sz="1100" dirty="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100" dirty="0"/>
                        <a:t>Revenue </a:t>
                      </a:r>
                      <a:endParaRPr sz="1100" dirty="0"/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369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Sojern</a:t>
                      </a:r>
                      <a:endParaRPr sz="1200" dirty="0"/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CTV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$18,333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808,853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75%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0.03%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$238,374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Video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$10,667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934,835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0.19%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Social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$5,000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708,519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0.03%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369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ADARA</a:t>
                      </a:r>
                      <a:endParaRPr sz="1200" dirty="0"/>
                    </a:p>
                  </a:txBody>
                  <a:tcPr marL="68600" marR="68600" marT="34300" marB="3430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Display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$16,667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2,802,053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1.72%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$13,195.87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Video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$6,000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390,864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71%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0.66%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997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Expedia</a:t>
                      </a:r>
                      <a:endParaRPr sz="1200"/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Display + Native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$25,000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4,746,005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0.04%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$595,861.05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Video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$10,000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531,596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81%</a:t>
                      </a: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0.11%</a:t>
                      </a: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836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u="none" strike="noStrike" cap="none" dirty="0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rPr>
                        <a:t>Fee</a:t>
                      </a:r>
                      <a:endParaRPr lang="en-US" sz="1200" dirty="0"/>
                    </a:p>
                  </a:txBody>
                  <a:tcPr marL="68600" marR="68600" marT="34300" marB="3430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endParaRPr sz="9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$8,333</a:t>
                      </a:r>
                      <a:endParaRPr sz="9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endParaRPr sz="9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945715"/>
                  </a:ext>
                </a:extLst>
              </a:tr>
              <a:tr h="188369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 sz="1200" dirty="0"/>
                    </a:p>
                  </a:txBody>
                  <a:tcPr marL="68600" marR="68600" marT="34300" marB="3430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endParaRPr sz="9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$100,000</a:t>
                      </a:r>
                      <a:endParaRPr sz="9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10,922,725</a:t>
                      </a:r>
                      <a:endParaRPr sz="9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$847,431</a:t>
                      </a:r>
                      <a:endParaRPr sz="900" b="1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537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7"/>
          <p:cNvSpPr txBox="1">
            <a:spLocks noGrp="1"/>
          </p:cNvSpPr>
          <p:nvPr>
            <p:ph type="title"/>
          </p:nvPr>
        </p:nvSpPr>
        <p:spPr>
          <a:xfrm>
            <a:off x="542925" y="-90652"/>
            <a:ext cx="751522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4C30"/>
              </a:buClr>
              <a:buSzPts val="2400"/>
              <a:buFont typeface="Arial"/>
              <a:buNone/>
            </a:pPr>
            <a:r>
              <a:rPr lang="en" sz="2200" dirty="0">
                <a:solidFill>
                  <a:srgbClr val="F04C30"/>
                </a:solidFill>
              </a:rPr>
              <a:t>Lee County</a:t>
            </a:r>
            <a:br>
              <a:rPr lang="en" sz="2200" dirty="0"/>
            </a:br>
            <a:r>
              <a:rPr lang="en" sz="2200" dirty="0"/>
              <a:t>Summary</a:t>
            </a:r>
            <a:endParaRPr sz="2200" dirty="0"/>
          </a:p>
        </p:txBody>
      </p:sp>
      <p:pic>
        <p:nvPicPr>
          <p:cNvPr id="517" name="Google Shape;517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1075" y="4561838"/>
            <a:ext cx="346077" cy="4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24821" y="5238111"/>
            <a:ext cx="1532104" cy="9970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9FECD-ECE0-F241-A975-B929C516C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167" y="3886199"/>
            <a:ext cx="7473900" cy="1543049"/>
          </a:xfrm>
        </p:spPr>
        <p:txBody>
          <a:bodyPr/>
          <a:lstStyle/>
          <a:p>
            <a:r>
              <a:rPr lang="en-US" dirty="0"/>
              <a:t>The campaign delivered 45% of impressions before being paused</a:t>
            </a:r>
          </a:p>
          <a:p>
            <a:r>
              <a:rPr lang="en-US" dirty="0"/>
              <a:t>There is a remaining spend of $53,231 </a:t>
            </a:r>
          </a:p>
          <a:p>
            <a:r>
              <a:rPr lang="en-US" dirty="0"/>
              <a:t>The final campaign ROAS came in at 8.14</a:t>
            </a:r>
          </a:p>
        </p:txBody>
      </p:sp>
      <p:graphicFrame>
        <p:nvGraphicFramePr>
          <p:cNvPr id="7" name="Google Shape;534;p79">
            <a:extLst>
              <a:ext uri="{FF2B5EF4-FFF2-40B4-BE49-F238E27FC236}">
                <a16:creationId xmlns:a16="http://schemas.microsoft.com/office/drawing/2014/main" id="{6590CC41-7654-5E4A-8746-703D42DC9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3738956"/>
              </p:ext>
            </p:extLst>
          </p:nvPr>
        </p:nvGraphicFramePr>
        <p:xfrm>
          <a:off x="380075" y="1120091"/>
          <a:ext cx="7758084" cy="2728667"/>
        </p:xfrm>
        <a:graphic>
          <a:graphicData uri="http://schemas.openxmlformats.org/drawingml/2006/table">
            <a:tbl>
              <a:tblPr firstRow="1" bandRow="1">
                <a:noFill/>
                <a:tableStyleId>{33B434A1-6B90-477F-8A13-5DAEB1B6DE80}</a:tableStyleId>
              </a:tblPr>
              <a:tblGrid>
                <a:gridCol w="969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0758">
                  <a:extLst>
                    <a:ext uri="{9D8B030D-6E8A-4147-A177-3AD203B41FA5}">
                      <a16:colId xmlns:a16="http://schemas.microsoft.com/office/drawing/2014/main" val="3060045353"/>
                    </a:ext>
                  </a:extLst>
                </a:gridCol>
                <a:gridCol w="760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1886">
                  <a:extLst>
                    <a:ext uri="{9D8B030D-6E8A-4147-A177-3AD203B41FA5}">
                      <a16:colId xmlns:a16="http://schemas.microsoft.com/office/drawing/2014/main" val="3276776815"/>
                    </a:ext>
                  </a:extLst>
                </a:gridCol>
                <a:gridCol w="1258384">
                  <a:extLst>
                    <a:ext uri="{9D8B030D-6E8A-4147-A177-3AD203B41FA5}">
                      <a16:colId xmlns:a16="http://schemas.microsoft.com/office/drawing/2014/main" val="2427145483"/>
                    </a:ext>
                  </a:extLst>
                </a:gridCol>
              </a:tblGrid>
              <a:tr h="26508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b="1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Partner</a:t>
                      </a:r>
                      <a:endParaRPr sz="900" b="1" i="0" u="none" strike="noStrike" cap="none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Format</a:t>
                      </a:r>
                      <a:endParaRPr sz="800" b="1" i="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Spend</a:t>
                      </a:r>
                      <a:endParaRPr sz="900" b="1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b="1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Impressions</a:t>
                      </a:r>
                      <a:endParaRPr sz="900" b="1" u="none" strike="noStrike" cap="none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100" dirty="0"/>
                        <a:t>VCR</a:t>
                      </a:r>
                      <a:endParaRPr sz="1100" dirty="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CTR</a:t>
                      </a:r>
                      <a:endParaRPr sz="1100" dirty="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800" b="1" i="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Owned Site Visits</a:t>
                      </a:r>
                      <a:endParaRPr sz="800" b="1" i="0" u="none" strike="noStrike" cap="none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100" dirty="0"/>
                        <a:t>Revenue </a:t>
                      </a:r>
                      <a:endParaRPr sz="1100" dirty="0"/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083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Sojern</a:t>
                      </a:r>
                      <a:endParaRPr sz="1200"/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CTV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$4,792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205,415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75%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0.03%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1,076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Video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$4,794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399,519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0.23%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Social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$1,016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135,402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0.03%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083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ADARA</a:t>
                      </a:r>
                      <a:endParaRPr sz="1200" dirty="0"/>
                    </a:p>
                  </a:txBody>
                  <a:tcPr marL="68600" marR="68600" marT="34300" marB="3430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Display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$10,293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1,715,491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1.50%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235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$8,537.27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Video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$1,895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122,254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80%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0.29%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083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Expedia</a:t>
                      </a:r>
                      <a:endParaRPr sz="1200"/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Display + Native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</a:t>
                      </a: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10,183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1,875,799</a:t>
                      </a:r>
                      <a:endParaRPr lang="en"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0.05%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849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$372,312.83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Video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</a:t>
                      </a: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5,463</a:t>
                      </a: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180,273</a:t>
                      </a:r>
                      <a:endParaRPr lang="en" sz="9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80%</a:t>
                      </a: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0.11%</a:t>
                      </a: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083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none" strike="noStrike" cap="none" dirty="0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rPr>
                        <a:t>Fee</a:t>
                      </a:r>
                      <a:endParaRPr sz="1200" dirty="0"/>
                    </a:p>
                  </a:txBody>
                  <a:tcPr marL="68600" marR="68600" marT="34300" marB="3430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endParaRPr sz="9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$8,333</a:t>
                      </a:r>
                      <a:endParaRPr sz="900" b="1" i="0" u="none" strike="noStrike" cap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endParaRPr sz="9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endParaRPr sz="9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449683"/>
                  </a:ext>
                </a:extLst>
              </a:tr>
              <a:tr h="265083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 sz="1200" dirty="0"/>
                    </a:p>
                  </a:txBody>
                  <a:tcPr marL="68600" marR="68600" marT="34300" marB="3430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endParaRPr sz="9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$46,769</a:t>
                      </a:r>
                    </a:p>
                  </a:txBody>
                  <a:tcPr marL="68600" marR="68600" marT="34300" marB="3430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4,634,153</a:t>
                      </a:r>
                      <a:endParaRPr sz="9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2,160</a:t>
                      </a:r>
                      <a:endParaRPr sz="9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$380,850.10</a:t>
                      </a:r>
                      <a:endParaRPr sz="900" b="1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9226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7"/>
          <p:cNvSpPr txBox="1">
            <a:spLocks noGrp="1"/>
          </p:cNvSpPr>
          <p:nvPr>
            <p:ph type="title"/>
          </p:nvPr>
        </p:nvSpPr>
        <p:spPr>
          <a:xfrm>
            <a:off x="542925" y="-90652"/>
            <a:ext cx="751522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4C30"/>
              </a:buClr>
              <a:buSzPts val="2400"/>
              <a:buFont typeface="Arial"/>
              <a:buNone/>
            </a:pPr>
            <a:r>
              <a:rPr lang="en" sz="2200" dirty="0">
                <a:solidFill>
                  <a:srgbClr val="F04C30"/>
                </a:solidFill>
              </a:rPr>
              <a:t>Bloomington</a:t>
            </a:r>
            <a:br>
              <a:rPr lang="en" sz="2200" dirty="0"/>
            </a:br>
            <a:r>
              <a:rPr lang="en" sz="2200" dirty="0"/>
              <a:t>Summary</a:t>
            </a:r>
            <a:endParaRPr sz="2200" dirty="0"/>
          </a:p>
        </p:txBody>
      </p:sp>
      <p:pic>
        <p:nvPicPr>
          <p:cNvPr id="517" name="Google Shape;517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1075" y="4561838"/>
            <a:ext cx="346077" cy="4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24821" y="5238111"/>
            <a:ext cx="1532104" cy="9970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9FECD-ECE0-F241-A975-B929C516C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926" y="3600449"/>
            <a:ext cx="7473900" cy="1543049"/>
          </a:xfrm>
        </p:spPr>
        <p:txBody>
          <a:bodyPr/>
          <a:lstStyle/>
          <a:p>
            <a:r>
              <a:rPr lang="en-US" dirty="0"/>
              <a:t>Partners over-delivered on impressions by 163,327 this results in an additional $986 in added value  </a:t>
            </a:r>
          </a:p>
          <a:p>
            <a:r>
              <a:rPr lang="en-US" dirty="0"/>
              <a:t>The campaign ended with a 16.14 ROAS </a:t>
            </a:r>
          </a:p>
        </p:txBody>
      </p:sp>
      <p:graphicFrame>
        <p:nvGraphicFramePr>
          <p:cNvPr id="7" name="Google Shape;611;p88">
            <a:extLst>
              <a:ext uri="{FF2B5EF4-FFF2-40B4-BE49-F238E27FC236}">
                <a16:creationId xmlns:a16="http://schemas.microsoft.com/office/drawing/2014/main" id="{0B1A7D4A-6E86-CD4F-9967-156F6024F7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4299236"/>
              </p:ext>
            </p:extLst>
          </p:nvPr>
        </p:nvGraphicFramePr>
        <p:xfrm>
          <a:off x="542925" y="1422650"/>
          <a:ext cx="7599196" cy="2083186"/>
        </p:xfrm>
        <a:graphic>
          <a:graphicData uri="http://schemas.openxmlformats.org/drawingml/2006/table">
            <a:tbl>
              <a:tblPr firstRow="1" bandRow="1">
                <a:noFill/>
                <a:tableStyleId>{33B434A1-6B90-477F-8A13-5DAEB1B6DE80}</a:tableStyleId>
              </a:tblPr>
              <a:tblGrid>
                <a:gridCol w="955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1697">
                  <a:extLst>
                    <a:ext uri="{9D8B030D-6E8A-4147-A177-3AD203B41FA5}">
                      <a16:colId xmlns:a16="http://schemas.microsoft.com/office/drawing/2014/main" val="2519202801"/>
                    </a:ext>
                  </a:extLst>
                </a:gridCol>
                <a:gridCol w="911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21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5356">
                  <a:extLst>
                    <a:ext uri="{9D8B030D-6E8A-4147-A177-3AD203B41FA5}">
                      <a16:colId xmlns:a16="http://schemas.microsoft.com/office/drawing/2014/main" val="3530975458"/>
                    </a:ext>
                  </a:extLst>
                </a:gridCol>
              </a:tblGrid>
              <a:tr h="18066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b="1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Partner</a:t>
                      </a:r>
                      <a:endParaRPr sz="900" b="1" i="0" u="none" strike="noStrike" cap="none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b="1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Format</a:t>
                      </a:r>
                      <a:endParaRPr sz="800" b="1" i="0" u="none" strike="noStrike" cap="none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Spend</a:t>
                      </a:r>
                      <a:endParaRPr sz="900" b="1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b="1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Impressions</a:t>
                      </a:r>
                      <a:endParaRPr sz="900" b="1" u="none" strike="noStrike" cap="none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100" dirty="0"/>
                        <a:t>VCR</a:t>
                      </a:r>
                      <a:endParaRPr sz="1100" dirty="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CTR</a:t>
                      </a:r>
                      <a:endParaRPr sz="1100" dirty="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Page Views</a:t>
                      </a:r>
                      <a:endParaRPr sz="800" b="1" i="0" u="none" strike="noStrike" cap="none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100" dirty="0"/>
                        <a:t>Revenue</a:t>
                      </a:r>
                      <a:endParaRPr sz="1100" dirty="0"/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58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Expedia Media</a:t>
                      </a:r>
                      <a:endParaRPr sz="1200" dirty="0"/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Display + Native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</a:t>
                      </a: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8,750</a:t>
                      </a:r>
                      <a:endParaRPr lang="en"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1,663,795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0.04%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$181,577.08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661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ADARA</a:t>
                      </a:r>
                      <a:endParaRPr sz="1200" dirty="0"/>
                    </a:p>
                  </a:txBody>
                  <a:tcPr marL="68600" marR="68600" marT="34300" marB="34300" anchor="ctr"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Display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$3,750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628,830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1.75%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$15,357.35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661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Video</a:t>
                      </a:r>
                      <a:endParaRPr sz="9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$3,000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194,809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75%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0.61%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endParaRPr sz="900" u="none" strike="noStrike" cap="none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953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Sojern</a:t>
                      </a:r>
                      <a:endParaRPr sz="12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Display 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$3,750</a:t>
                      </a: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839,426</a:t>
                      </a: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0.12%</a:t>
                      </a: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$206,550</a:t>
                      </a:r>
                      <a:endParaRPr sz="900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953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Video 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$3,750</a:t>
                      </a: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326,191</a:t>
                      </a: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70%</a:t>
                      </a: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0.22%</a:t>
                      </a: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58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Fee</a:t>
                      </a:r>
                      <a:endParaRPr sz="1200" dirty="0"/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endParaRPr sz="9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$2,000</a:t>
                      </a:r>
                      <a:endParaRPr sz="9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endParaRPr sz="9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endParaRPr sz="1100" dirty="0"/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endParaRPr sz="1100" dirty="0"/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endParaRPr sz="9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endParaRPr sz="1100" dirty="0"/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686686"/>
                  </a:ext>
                </a:extLst>
              </a:tr>
              <a:tr h="25558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 sz="1200" dirty="0"/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endParaRPr sz="9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$25,000</a:t>
                      </a:r>
                      <a:endParaRPr sz="9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3,653,051</a:t>
                      </a:r>
                      <a:endParaRPr sz="9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endParaRPr sz="1100" dirty="0"/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endParaRPr sz="1100" dirty="0"/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endParaRPr sz="9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$403,484.43</a:t>
                      </a: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554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7"/>
          <p:cNvSpPr txBox="1">
            <a:spLocks noGrp="1"/>
          </p:cNvSpPr>
          <p:nvPr>
            <p:ph type="title"/>
          </p:nvPr>
        </p:nvSpPr>
        <p:spPr>
          <a:xfrm>
            <a:off x="542925" y="-90652"/>
            <a:ext cx="751522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4C30"/>
              </a:buClr>
              <a:buSzPts val="2400"/>
              <a:buFont typeface="Arial"/>
              <a:buNone/>
            </a:pPr>
            <a:r>
              <a:rPr lang="en" sz="2200" dirty="0">
                <a:solidFill>
                  <a:srgbClr val="F04C30"/>
                </a:solidFill>
              </a:rPr>
              <a:t>Rhode Island</a:t>
            </a:r>
            <a:br>
              <a:rPr lang="en" sz="2200" dirty="0"/>
            </a:br>
            <a:r>
              <a:rPr lang="en" sz="2200" dirty="0"/>
              <a:t>Summary</a:t>
            </a:r>
            <a:endParaRPr sz="2200" dirty="0"/>
          </a:p>
        </p:txBody>
      </p:sp>
      <p:pic>
        <p:nvPicPr>
          <p:cNvPr id="517" name="Google Shape;517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1075" y="4561838"/>
            <a:ext cx="346077" cy="4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24821" y="5238111"/>
            <a:ext cx="1532104" cy="9970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9FECD-ECE0-F241-A975-B929C516C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926" y="3600449"/>
            <a:ext cx="7473900" cy="1543049"/>
          </a:xfrm>
        </p:spPr>
        <p:txBody>
          <a:bodyPr/>
          <a:lstStyle/>
          <a:p>
            <a:r>
              <a:rPr lang="en-US" dirty="0"/>
              <a:t>Partners over-delivered on impressions by 173,305 this results in an additional $1K in added value  </a:t>
            </a:r>
          </a:p>
          <a:p>
            <a:r>
              <a:rPr lang="en-US" dirty="0"/>
              <a:t>The campaign ended with a 16.14 ROAS </a:t>
            </a:r>
          </a:p>
        </p:txBody>
      </p:sp>
      <p:graphicFrame>
        <p:nvGraphicFramePr>
          <p:cNvPr id="8" name="Google Shape;611;p88">
            <a:extLst>
              <a:ext uri="{FF2B5EF4-FFF2-40B4-BE49-F238E27FC236}">
                <a16:creationId xmlns:a16="http://schemas.microsoft.com/office/drawing/2014/main" id="{F9071A93-D87D-E542-B053-D42AC5F387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5176134"/>
              </p:ext>
            </p:extLst>
          </p:nvPr>
        </p:nvGraphicFramePr>
        <p:xfrm>
          <a:off x="413235" y="1109498"/>
          <a:ext cx="6332773" cy="2408414"/>
        </p:xfrm>
        <a:graphic>
          <a:graphicData uri="http://schemas.openxmlformats.org/drawingml/2006/table">
            <a:tbl>
              <a:tblPr firstRow="1" bandRow="1">
                <a:noFill/>
                <a:tableStyleId>{33B434A1-6B90-477F-8A13-5DAEB1B6DE80}</a:tableStyleId>
              </a:tblPr>
              <a:tblGrid>
                <a:gridCol w="757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4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116573840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2787986356"/>
                    </a:ext>
                  </a:extLst>
                </a:gridCol>
                <a:gridCol w="928138">
                  <a:extLst>
                    <a:ext uri="{9D8B030D-6E8A-4147-A177-3AD203B41FA5}">
                      <a16:colId xmlns:a16="http://schemas.microsoft.com/office/drawing/2014/main" val="3530975458"/>
                    </a:ext>
                  </a:extLst>
                </a:gridCol>
              </a:tblGrid>
              <a:tr h="2242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b="1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Partner</a:t>
                      </a:r>
                      <a:endParaRPr sz="900" b="1" i="0" u="none" strike="noStrike" cap="none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b="1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Format</a:t>
                      </a:r>
                      <a:endParaRPr sz="800" b="1" i="0" u="none" strike="noStrike" cap="none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Spend</a:t>
                      </a:r>
                      <a:endParaRPr sz="900" b="1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b="1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Impressions</a:t>
                      </a:r>
                      <a:endParaRPr sz="900" b="1" u="none" strike="noStrike" cap="none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100" dirty="0"/>
                        <a:t>VCR</a:t>
                      </a:r>
                      <a:endParaRPr sz="1100" dirty="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CTR</a:t>
                      </a:r>
                      <a:endParaRPr sz="1100" dirty="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800" b="1" i="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Owned Site Visits</a:t>
                      </a:r>
                      <a:endParaRPr sz="800" b="1" i="0" u="none" strike="noStrike" cap="none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100" dirty="0"/>
                        <a:t>Revenue</a:t>
                      </a:r>
                      <a:endParaRPr sz="1100" dirty="0"/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Expedia Media</a:t>
                      </a:r>
                      <a:endParaRPr sz="1200" dirty="0"/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Display + Native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</a:t>
                      </a: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8,750</a:t>
                      </a:r>
                      <a:endParaRPr lang="en"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1,665,418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0.05%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604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$220,041.67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34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ADARA</a:t>
                      </a:r>
                      <a:endParaRPr sz="1200" dirty="0"/>
                    </a:p>
                  </a:txBody>
                  <a:tcPr marL="68600" marR="68600" marT="34300" marB="34300" anchor="ctr"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Display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$3,750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626,963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1.09%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133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$10,595.67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340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Video</a:t>
                      </a:r>
                      <a:endParaRPr sz="9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$3,000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194,810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78%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0.70%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endParaRPr sz="900" u="none" strike="noStrike" cap="none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753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Sojern</a:t>
                      </a:r>
                      <a:endParaRPr sz="12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Display 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$3,750</a:t>
                      </a: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849,070</a:t>
                      </a: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0.13%</a:t>
                      </a: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3,662</a:t>
                      </a: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$72,111</a:t>
                      </a:r>
                      <a:endParaRPr sz="900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753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Video </a:t>
                      </a:r>
                      <a:endParaRPr sz="9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$3,750</a:t>
                      </a: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326,768</a:t>
                      </a: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70%</a:t>
                      </a: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0.22%</a:t>
                      </a: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714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Fee</a:t>
                      </a:r>
                      <a:endParaRPr sz="1200" dirty="0"/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endParaRPr sz="9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$2,000</a:t>
                      </a:r>
                      <a:endParaRPr sz="9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endParaRPr sz="9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endParaRPr sz="1100" dirty="0"/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endParaRPr sz="1100" dirty="0"/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endParaRPr sz="9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endParaRPr sz="1100" dirty="0"/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961428"/>
                  </a:ext>
                </a:extLst>
              </a:tr>
              <a:tr h="311714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 sz="1200" dirty="0"/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endParaRPr sz="9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$25,000</a:t>
                      </a:r>
                      <a:endParaRPr sz="9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3,663,029</a:t>
                      </a:r>
                      <a:endParaRPr sz="9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endParaRPr sz="1100" dirty="0"/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endParaRPr sz="1100" dirty="0"/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4,399</a:t>
                      </a:r>
                      <a:endParaRPr sz="9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1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$302,748.34</a:t>
                      </a:r>
                      <a:endParaRPr sz="1100" dirty="0"/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285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7"/>
          <p:cNvSpPr txBox="1">
            <a:spLocks noGrp="1"/>
          </p:cNvSpPr>
          <p:nvPr>
            <p:ph type="title"/>
          </p:nvPr>
        </p:nvSpPr>
        <p:spPr>
          <a:xfrm>
            <a:off x="542925" y="-90652"/>
            <a:ext cx="751522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4C30"/>
              </a:buClr>
              <a:buSzPts val="2400"/>
              <a:buFont typeface="Arial"/>
              <a:buNone/>
            </a:pPr>
            <a:r>
              <a:rPr lang="en" sz="2200" dirty="0">
                <a:solidFill>
                  <a:srgbClr val="F04C30"/>
                </a:solidFill>
              </a:rPr>
              <a:t>South Dakota</a:t>
            </a:r>
            <a:br>
              <a:rPr lang="en" sz="2200" dirty="0"/>
            </a:br>
            <a:r>
              <a:rPr lang="en" sz="2200" dirty="0"/>
              <a:t>Summary</a:t>
            </a:r>
            <a:endParaRPr sz="2200" dirty="0"/>
          </a:p>
        </p:txBody>
      </p:sp>
      <p:pic>
        <p:nvPicPr>
          <p:cNvPr id="517" name="Google Shape;517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1075" y="4561838"/>
            <a:ext cx="346077" cy="4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24821" y="5238111"/>
            <a:ext cx="1532104" cy="9970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9FECD-ECE0-F241-A975-B929C516C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7293" y="3790313"/>
            <a:ext cx="7473900" cy="1543049"/>
          </a:xfrm>
        </p:spPr>
        <p:txBody>
          <a:bodyPr/>
          <a:lstStyle/>
          <a:p>
            <a:r>
              <a:rPr lang="en-US" dirty="0"/>
              <a:t>Partners over-delivered on impressions by 157,071 this results in an additional $924 in added value  </a:t>
            </a:r>
          </a:p>
          <a:p>
            <a:r>
              <a:rPr lang="en-US" dirty="0"/>
              <a:t>The campaign ended with a 16.85 ROAS </a:t>
            </a:r>
          </a:p>
        </p:txBody>
      </p:sp>
      <p:graphicFrame>
        <p:nvGraphicFramePr>
          <p:cNvPr id="7" name="Google Shape;611;p88">
            <a:extLst>
              <a:ext uri="{FF2B5EF4-FFF2-40B4-BE49-F238E27FC236}">
                <a16:creationId xmlns:a16="http://schemas.microsoft.com/office/drawing/2014/main" id="{F4A1159C-E3F2-0F46-BC84-2217C24638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258950"/>
              </p:ext>
            </p:extLst>
          </p:nvPr>
        </p:nvGraphicFramePr>
        <p:xfrm>
          <a:off x="447524" y="1133166"/>
          <a:ext cx="7256296" cy="2418134"/>
        </p:xfrm>
        <a:graphic>
          <a:graphicData uri="http://schemas.openxmlformats.org/drawingml/2006/table">
            <a:tbl>
              <a:tblPr firstRow="1" bandRow="1">
                <a:noFill/>
                <a:tableStyleId>{33B434A1-6B90-477F-8A13-5DAEB1B6DE80}</a:tableStyleId>
              </a:tblPr>
              <a:tblGrid>
                <a:gridCol w="868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3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6086">
                  <a:extLst>
                    <a:ext uri="{9D8B030D-6E8A-4147-A177-3AD203B41FA5}">
                      <a16:colId xmlns:a16="http://schemas.microsoft.com/office/drawing/2014/main" val="1223316481"/>
                    </a:ext>
                  </a:extLst>
                </a:gridCol>
                <a:gridCol w="912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8060">
                  <a:extLst>
                    <a:ext uri="{9D8B030D-6E8A-4147-A177-3AD203B41FA5}">
                      <a16:colId xmlns:a16="http://schemas.microsoft.com/office/drawing/2014/main" val="2395015757"/>
                    </a:ext>
                  </a:extLst>
                </a:gridCol>
                <a:gridCol w="868060">
                  <a:extLst>
                    <a:ext uri="{9D8B030D-6E8A-4147-A177-3AD203B41FA5}">
                      <a16:colId xmlns:a16="http://schemas.microsoft.com/office/drawing/2014/main" val="3530975458"/>
                    </a:ext>
                  </a:extLst>
                </a:gridCol>
              </a:tblGrid>
              <a:tr h="2373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b="1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Partner</a:t>
                      </a:r>
                      <a:endParaRPr sz="900" b="1" i="0" u="none" strike="noStrike" cap="none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b="1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Format</a:t>
                      </a:r>
                      <a:endParaRPr sz="800" b="1" i="0" u="none" strike="noStrike" cap="none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Spend</a:t>
                      </a:r>
                      <a:endParaRPr sz="900" b="1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b="1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Impressions</a:t>
                      </a:r>
                      <a:endParaRPr sz="900" b="1" u="none" strike="noStrike" cap="none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100" dirty="0"/>
                        <a:t>VCR</a:t>
                      </a:r>
                      <a:endParaRPr sz="1100" dirty="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CTR</a:t>
                      </a:r>
                      <a:endParaRPr sz="1100" dirty="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800" b="1" i="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Owned Site Visits</a:t>
                      </a:r>
                      <a:endParaRPr sz="800" b="1" i="0" u="none" strike="noStrike" cap="none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100" dirty="0"/>
                        <a:t>Revenue</a:t>
                      </a:r>
                      <a:endParaRPr sz="1100" dirty="0"/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98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Expedia Media</a:t>
                      </a:r>
                      <a:endParaRPr sz="1200" dirty="0"/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Display + Native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$8,750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1,663,961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0.04%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3,828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$246,203.06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256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ADARA</a:t>
                      </a:r>
                      <a:endParaRPr sz="1200" dirty="0"/>
                    </a:p>
                  </a:txBody>
                  <a:tcPr marL="68600" marR="68600" marT="34300" marB="34300" anchor="ctr"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Display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$3,750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629,553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0.66%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544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$11,262.92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256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Video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$3,000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194,366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70%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0.75%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endParaRPr sz="900" u="none" strike="noStrike" cap="none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26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Sojern</a:t>
                      </a:r>
                      <a:endParaRPr sz="12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Display </a:t>
                      </a:r>
                      <a:endParaRPr sz="9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$3,750</a:t>
                      </a: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836,654</a:t>
                      </a: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0.12%</a:t>
                      </a: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9,867</a:t>
                      </a: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$163,800</a:t>
                      </a:r>
                      <a:endParaRPr sz="900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265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Video </a:t>
                      </a:r>
                      <a:endParaRPr sz="9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$3,750</a:t>
                      </a: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322,261</a:t>
                      </a: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70%</a:t>
                      </a: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0.26%</a:t>
                      </a: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146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none" strike="noStrike" cap="none" dirty="0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rPr>
                        <a:t>Fee</a:t>
                      </a:r>
                      <a:endParaRPr sz="1200" dirty="0"/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endParaRPr sz="9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$2,000</a:t>
                      </a:r>
                      <a:endParaRPr sz="9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endParaRPr sz="9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endParaRPr sz="1100" dirty="0"/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endParaRPr sz="1100" dirty="0"/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endParaRPr sz="9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endParaRPr sz="1100" dirty="0"/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113921"/>
                  </a:ext>
                </a:extLst>
              </a:tr>
              <a:tr h="286146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 sz="1200" dirty="0"/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endParaRPr sz="9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$25,000</a:t>
                      </a:r>
                      <a:endParaRPr sz="9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3,646,795</a:t>
                      </a:r>
                      <a:endParaRPr sz="900" b="1" i="0" u="none" strike="noStrike" cap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endParaRPr sz="1100" dirty="0"/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endParaRPr sz="1100" dirty="0"/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endParaRPr sz="9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$421,265.98</a:t>
                      </a:r>
                      <a:endParaRPr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44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7"/>
          <p:cNvSpPr txBox="1">
            <a:spLocks noGrp="1"/>
          </p:cNvSpPr>
          <p:nvPr>
            <p:ph type="title"/>
          </p:nvPr>
        </p:nvSpPr>
        <p:spPr>
          <a:xfrm>
            <a:off x="542925" y="-90652"/>
            <a:ext cx="751522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4C30"/>
              </a:buClr>
              <a:buSzPts val="2400"/>
              <a:buFont typeface="Arial"/>
              <a:buNone/>
            </a:pPr>
            <a:r>
              <a:rPr lang="en" sz="2200" dirty="0">
                <a:solidFill>
                  <a:srgbClr val="F04C30"/>
                </a:solidFill>
              </a:rPr>
              <a:t>Traverse City</a:t>
            </a:r>
            <a:br>
              <a:rPr lang="en" sz="2200" dirty="0"/>
            </a:br>
            <a:r>
              <a:rPr lang="en" sz="2200" dirty="0"/>
              <a:t>Summary</a:t>
            </a:r>
            <a:endParaRPr sz="2200" dirty="0"/>
          </a:p>
        </p:txBody>
      </p:sp>
      <p:pic>
        <p:nvPicPr>
          <p:cNvPr id="517" name="Google Shape;517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1075" y="4561838"/>
            <a:ext cx="346077" cy="4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24821" y="5238111"/>
            <a:ext cx="1532104" cy="9970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9FECD-ECE0-F241-A975-B929C516C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973" y="3534941"/>
            <a:ext cx="7473900" cy="1543049"/>
          </a:xfrm>
        </p:spPr>
        <p:txBody>
          <a:bodyPr/>
          <a:lstStyle/>
          <a:p>
            <a:r>
              <a:rPr lang="en-US" dirty="0"/>
              <a:t>Partners over-delivered on impressions by 156,322 this results in an additional $929 in added value  </a:t>
            </a:r>
          </a:p>
          <a:p>
            <a:r>
              <a:rPr lang="en-US" dirty="0"/>
              <a:t>The campaign ended with a 3.73 ROAS </a:t>
            </a:r>
          </a:p>
        </p:txBody>
      </p:sp>
      <p:graphicFrame>
        <p:nvGraphicFramePr>
          <p:cNvPr id="8" name="Google Shape;611;p88">
            <a:extLst>
              <a:ext uri="{FF2B5EF4-FFF2-40B4-BE49-F238E27FC236}">
                <a16:creationId xmlns:a16="http://schemas.microsoft.com/office/drawing/2014/main" id="{003B4B87-812A-2B49-BF4C-7891FAE67C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02043"/>
              </p:ext>
            </p:extLst>
          </p:nvPr>
        </p:nvGraphicFramePr>
        <p:xfrm>
          <a:off x="327294" y="1202543"/>
          <a:ext cx="7515226" cy="2172278"/>
        </p:xfrm>
        <a:graphic>
          <a:graphicData uri="http://schemas.openxmlformats.org/drawingml/2006/table">
            <a:tbl>
              <a:tblPr firstRow="1" bandRow="1">
                <a:noFill/>
                <a:tableStyleId>{33B434A1-6B90-477F-8A13-5DAEB1B6DE80}</a:tableStyleId>
              </a:tblPr>
              <a:tblGrid>
                <a:gridCol w="962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26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509">
                  <a:extLst>
                    <a:ext uri="{9D8B030D-6E8A-4147-A177-3AD203B41FA5}">
                      <a16:colId xmlns:a16="http://schemas.microsoft.com/office/drawing/2014/main" val="2729731287"/>
                    </a:ext>
                  </a:extLst>
                </a:gridCol>
                <a:gridCol w="7415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007">
                  <a:extLst>
                    <a:ext uri="{9D8B030D-6E8A-4147-A177-3AD203B41FA5}">
                      <a16:colId xmlns:a16="http://schemas.microsoft.com/office/drawing/2014/main" val="910597122"/>
                    </a:ext>
                  </a:extLst>
                </a:gridCol>
                <a:gridCol w="1099853">
                  <a:extLst>
                    <a:ext uri="{9D8B030D-6E8A-4147-A177-3AD203B41FA5}">
                      <a16:colId xmlns:a16="http://schemas.microsoft.com/office/drawing/2014/main" val="3530975458"/>
                    </a:ext>
                  </a:extLst>
                </a:gridCol>
              </a:tblGrid>
              <a:tr h="21336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b="1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Partner</a:t>
                      </a:r>
                      <a:endParaRPr sz="900" b="1" i="0" u="none" strike="noStrike" cap="none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b="1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Format</a:t>
                      </a:r>
                      <a:endParaRPr sz="800" b="1" i="0" u="none" strike="noStrike" cap="none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Spend</a:t>
                      </a:r>
                      <a:endParaRPr sz="900" b="1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b="1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Impressions</a:t>
                      </a:r>
                      <a:endParaRPr sz="900" b="1" u="none" strike="noStrike" cap="none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100" dirty="0"/>
                        <a:t>VCR</a:t>
                      </a:r>
                      <a:endParaRPr sz="1100" dirty="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CTR</a:t>
                      </a:r>
                      <a:endParaRPr sz="1100" dirty="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800" b="1" i="0" u="none" strike="noStrike" cap="none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Owned Site Visits</a:t>
                      </a:r>
                      <a:endParaRPr sz="800" b="1" i="0" u="none" strike="noStrike" cap="none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100" dirty="0"/>
                        <a:t>Revenue</a:t>
                      </a:r>
                      <a:endParaRPr sz="1100" dirty="0"/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29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Expedia Media</a:t>
                      </a:r>
                      <a:endParaRPr sz="1200"/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Display + Native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</a:t>
                      </a: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8,750</a:t>
                      </a:r>
                      <a:endParaRPr lang="en"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1,663,867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0.04%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103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$74,421.05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738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ADARA</a:t>
                      </a:r>
                      <a:endParaRPr sz="1200" dirty="0"/>
                    </a:p>
                  </a:txBody>
                  <a:tcPr marL="68600" marR="68600" marT="34300" marB="34300" anchor="ctr"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Display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$3,750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633,634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1.75%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29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$4,736.37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738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Video</a:t>
                      </a:r>
                      <a:endParaRPr sz="9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$3,000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193,950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9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74%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0.51%</a:t>
                      </a: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endParaRPr sz="9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endParaRPr sz="900" u="none" strike="noStrike" cap="none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53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Sojern</a:t>
                      </a:r>
                      <a:endParaRPr sz="12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Display 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$3,750</a:t>
                      </a: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831,290</a:t>
                      </a: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0.12%</a:t>
                      </a: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158</a:t>
                      </a: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$14,174</a:t>
                      </a:r>
                      <a:endParaRPr sz="900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53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Video 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$3,750</a:t>
                      </a: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323,305</a:t>
                      </a: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70%</a:t>
                      </a: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0.18%</a:t>
                      </a: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none" strike="noStrike" cap="none" dirty="0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rPr>
                        <a:t>Fee</a:t>
                      </a:r>
                      <a:endParaRPr sz="1200" dirty="0"/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endParaRPr sz="900" b="1" i="0" u="none" strike="noStrike" cap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$2,000</a:t>
                      </a:r>
                      <a:endParaRPr sz="900" b="1" i="0" u="none" strike="noStrike" cap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endParaRPr sz="900" b="1" i="0" u="none" strike="noStrike" cap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endParaRPr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endParaRPr sz="1100" b="1">
                        <a:solidFill>
                          <a:schemeClr val="bg1"/>
                        </a:solidFill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endParaRPr sz="900" b="1" i="0" u="none" strike="noStrike" cap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endParaRPr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987028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 sz="1200" dirty="0"/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endParaRPr sz="900" b="1" i="0" u="none" strike="noStrike" cap="none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$25,000</a:t>
                      </a:r>
                      <a:endParaRPr sz="900" b="1" i="0" u="none" strike="noStrike" cap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3,646,046</a:t>
                      </a:r>
                      <a:endParaRPr sz="900" b="1" i="0" u="none" strike="noStrike" cap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endParaRPr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endParaRPr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900"/>
                        <a:buFont typeface="Libre Franklin"/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290</a:t>
                      </a:r>
                      <a:endParaRPr sz="900" b="1" i="0" u="none" strike="noStrike" cap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$93,331.42</a:t>
                      </a:r>
                      <a:endParaRPr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600" marR="68600" marT="34300" marB="34300" anchor="ctr"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83573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716</Words>
  <Application>Microsoft Macintosh PowerPoint</Application>
  <PresentationFormat>On-screen Show (16:9)</PresentationFormat>
  <Paragraphs>362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Poppins</vt:lpstr>
      <vt:lpstr>Arial</vt:lpstr>
      <vt:lpstr>Libre Franklin</vt:lpstr>
      <vt:lpstr>Noto Sans Symbols</vt:lpstr>
      <vt:lpstr>Simple Light</vt:lpstr>
      <vt:lpstr>Office Theme</vt:lpstr>
      <vt:lpstr>Campaign Summary</vt:lpstr>
      <vt:lpstr>Charlotte Summary</vt:lpstr>
      <vt:lpstr>Lee County Summary</vt:lpstr>
      <vt:lpstr>Bloomington Summary</vt:lpstr>
      <vt:lpstr>Rhode Island Summary</vt:lpstr>
      <vt:lpstr>South Dakota Summary</vt:lpstr>
      <vt:lpstr>Traverse City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Molly McIntyre</cp:lastModifiedBy>
  <cp:revision>33</cp:revision>
  <dcterms:modified xsi:type="dcterms:W3CDTF">2020-09-10T13:52:47Z</dcterms:modified>
</cp:coreProperties>
</file>